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9"/>
  </p:notesMasterIdLst>
  <p:sldIdLst>
    <p:sldId id="276" r:id="rId2"/>
    <p:sldId id="345" r:id="rId3"/>
    <p:sldId id="346" r:id="rId4"/>
    <p:sldId id="347" r:id="rId5"/>
    <p:sldId id="348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1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98" autoAdjust="0"/>
  </p:normalViewPr>
  <p:slideViewPr>
    <p:cSldViewPr>
      <p:cViewPr varScale="1">
        <p:scale>
          <a:sx n="65" d="100"/>
          <a:sy n="65" d="100"/>
        </p:scale>
        <p:origin x="834" y="7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FC9A5-83B1-4581-95AE-32E3E931477F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871FE5-5172-406B-A96D-9D7FE1BAB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47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71FE5-5172-406B-A96D-9D7FE1BABA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76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71FE5-5172-406B-A96D-9D7FE1BABA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42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71FE5-5172-406B-A96D-9D7FE1BABA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91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71FE5-5172-406B-A96D-9D7FE1BABA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49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175B0-6FE7-4277-A4E8-56F203CADC58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5426D-54F8-4A33-812A-8ADF0B18092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175B0-6FE7-4277-A4E8-56F203CADC58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5426D-54F8-4A33-812A-8ADF0B18092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47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175B0-6FE7-4277-A4E8-56F203CADC58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5426D-54F8-4A33-812A-8ADF0B18092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2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175B0-6FE7-4277-A4E8-56F203CADC58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5426D-54F8-4A33-812A-8ADF0B18092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4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612084"/>
      </p:ext>
    </p:extLst>
  </p:cSld>
  <p:clrMapOvr>
    <a:masterClrMapping/>
  </p:clrMapOvr>
  <p:transition advClick="0" advTm="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8392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1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47549" y="1640597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28010" y="1183397"/>
            <a:ext cx="10179051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9CD77-160E-406B-8857-93D2576DB018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B2160-E569-4011-9AFC-23A978BECD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273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175B0-6FE7-4277-A4E8-56F203CADC58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5426D-54F8-4A33-812A-8ADF0B18092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52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175B0-6FE7-4277-A4E8-56F203CADC58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5426D-54F8-4A33-812A-8ADF0B18092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90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175B0-6FE7-4277-A4E8-56F203CADC58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5426D-54F8-4A33-812A-8ADF0B18092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36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175B0-6FE7-4277-A4E8-56F203CADC58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5426D-54F8-4A33-812A-8ADF0B18092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0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175B0-6FE7-4277-A4E8-56F203CADC58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5426D-54F8-4A33-812A-8ADF0B18092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2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9CD77-160E-406B-8857-93D2576DB018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B2160-E569-4011-9AFC-23A978BECD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9" r:id="rId3"/>
    <p:sldLayoutId id="2147483728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651" r:id="rId13"/>
    <p:sldLayoutId id="2147483713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295759900507193607/" TargetMode="External"/><Relationship Id="rId7" Type="http://schemas.openxmlformats.org/officeDocument/2006/relationships/hyperlink" Target="https://comphydraulic.com/everyday-hydraulic-uses/" TargetMode="External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hyperlink" Target="http://blog.parker.com/best-preventive-practices-for-hydraulic-system-maintenance" TargetMode="Externa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eckwoodpress.com/articles/hydraulic-press-benefits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hyperlink" Target="https://www.famictech.com/pro/start-up-and-testing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quanser.com/products/quanser-controls-board/" TargetMode="Externa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2q9ILQLbk8&amp;t=4s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c-us.resource.bosch.com/media/us/trends_and_topics_2/technical_papers/factory_of_the_future/485960ad-DCUS_Factory_of_the_Future_Tech_Article-WEB-F.pdf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ntrolglobal.com/articles/2018/top-50-automation-companies-of-2017-digitalization-takes-over/" TargetMode="Externa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hyperlink" Target="https://www.eaton.com/Eaton/OurCompany/SuccessStories/index.htm" TargetMode="External"/><Relationship Id="rId7" Type="http://schemas.openxmlformats.org/officeDocument/2006/relationships/hyperlink" Target="https://www.rockwellautomation.com/global/news/case-studies/overview.page?" TargetMode="External"/><Relationship Id="rId12" Type="http://schemas.openxmlformats.org/officeDocument/2006/relationships/image" Target="../media/image32.jpe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oschrexroth.com/en/us/trends-and-topics/case-studies-tech-papers-and-viewpoints/case-studies-archives/index" TargetMode="External"/><Relationship Id="rId11" Type="http://schemas.openxmlformats.org/officeDocument/2006/relationships/image" Target="../media/image31.png"/><Relationship Id="rId5" Type="http://schemas.openxmlformats.org/officeDocument/2006/relationships/hyperlink" Target="https://www.boschrexroth.com/en/us/trends-and-topics/case-studies-tech-papers-and-viewpoints/technical-papers/index" TargetMode="External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hyperlink" Target="https://www.boschrexroth.com/en/us/trends-and-topics/case-studies-tech-papers-and-viewpoints/case-studies/index" TargetMode="External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Annexure%2024R.pdf" TargetMode="External"/><Relationship Id="rId2" Type="http://schemas.openxmlformats.org/officeDocument/2006/relationships/hyperlink" Target="Annecure%2024V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smech.remotelabs.platifi.com/" TargetMode="External"/><Relationship Id="rId4" Type="http://schemas.openxmlformats.org/officeDocument/2006/relationships/hyperlink" Target="http://wilp-bits.platifi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2800" y="2549769"/>
            <a:ext cx="8550031" cy="1793631"/>
          </a:xfrm>
        </p:spPr>
        <p:txBody>
          <a:bodyPr/>
          <a:lstStyle/>
          <a:p>
            <a:r>
              <a:rPr lang="en-IN" dirty="0" smtClean="0"/>
              <a:t>Mechatronics Simulation Lab</a:t>
            </a:r>
            <a:br>
              <a:rPr lang="en-IN" dirty="0" smtClean="0"/>
            </a:b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116064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Steps in Virtual Lab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9910" y="1342343"/>
            <a:ext cx="6920490" cy="5744257"/>
          </a:xfrm>
        </p:spPr>
        <p:txBody>
          <a:bodyPr>
            <a:normAutofit/>
          </a:bodyPr>
          <a:lstStyle/>
          <a:p>
            <a:r>
              <a:rPr lang="en-US" dirty="0" smtClean="0"/>
              <a:t>Yes, we have some guidelines for you, as following:</a:t>
            </a:r>
          </a:p>
          <a:p>
            <a:pPr marL="515938"/>
            <a:r>
              <a:rPr lang="en-US" dirty="0" smtClean="0"/>
              <a:t>Create working directory in the desktop with your BITSID</a:t>
            </a:r>
          </a:p>
          <a:p>
            <a:pPr marL="515938"/>
            <a:r>
              <a:rPr lang="en-US" dirty="0" smtClean="0"/>
              <a:t>Configure license server (applicable only for Virtual Lab) and don’t worry it’s a one time process.</a:t>
            </a:r>
          </a:p>
          <a:p>
            <a:pPr marL="515938"/>
            <a:r>
              <a:rPr lang="en-US" dirty="0" smtClean="0"/>
              <a:t>Open project and save project time to time</a:t>
            </a:r>
          </a:p>
          <a:p>
            <a:pPr marL="515938"/>
            <a:r>
              <a:rPr lang="en-US" dirty="0" smtClean="0"/>
              <a:t>Take screen shots and save the same with you. (you can have a PPT created for this activity, keep adding screen shots in the same)</a:t>
            </a:r>
          </a:p>
          <a:p>
            <a:pPr marL="515938"/>
            <a:r>
              <a:rPr lang="en-US" dirty="0" smtClean="0"/>
              <a:t>Close the tool once you are done</a:t>
            </a:r>
          </a:p>
          <a:p>
            <a:pPr marL="515938"/>
            <a:r>
              <a:rPr lang="en-US" dirty="0" smtClean="0"/>
              <a:t>Close the RDP and </a:t>
            </a:r>
          </a:p>
          <a:p>
            <a:pPr marL="515938"/>
            <a:r>
              <a:rPr lang="en-US" dirty="0" smtClean="0"/>
              <a:t>Finally don’t forget to give your ratings and comments for that session.</a:t>
            </a:r>
          </a:p>
          <a:p>
            <a:pPr marL="515938"/>
            <a:r>
              <a:rPr lang="en-US" dirty="0" smtClean="0"/>
              <a:t>Use support whenever you face problem related to connection, password, software licensing issue</a:t>
            </a:r>
          </a:p>
          <a:p>
            <a:pPr marL="515938"/>
            <a:r>
              <a:rPr lang="en-US" dirty="0" smtClean="0"/>
              <a:t>For technical issue use mail. </a:t>
            </a:r>
          </a:p>
          <a:p>
            <a:pPr marL="515938"/>
            <a:r>
              <a:rPr lang="en-US" dirty="0" smtClean="0"/>
              <a:t>For instantaneous technical support alone please us watsapp.</a:t>
            </a:r>
          </a:p>
          <a:p>
            <a:pPr marL="515938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955" y="947056"/>
            <a:ext cx="10179051" cy="39528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 need to use Automation Studio as a lab component do I have any steps to be followed?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524000"/>
            <a:ext cx="4686300" cy="509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5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Mechatronics Literal Introduction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Which is the best mechatronics system in the world? Say some examples</a:t>
            </a:r>
            <a:endParaRPr lang="en-US" dirty="0"/>
          </a:p>
        </p:txBody>
      </p:sp>
      <p:pic>
        <p:nvPicPr>
          <p:cNvPr id="1026" name="Picture 2" descr="Image result for human nervous system h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60" y="1768325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5800" y="6054575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Humans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029200" y="1768325"/>
            <a:ext cx="7086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Humans are the best example of a mechatronics system 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(technically bio-mechatronics system)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Has several mechanical links actuated by the brains electronic signals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Several sensors are controlling the motion of the links using 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either the program (repeated program or a habit of a human) or the sensor input (from skin, eyes, ears, nose and so on)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Humans will use vocal for conveying the message to other sensor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9200" y="3840676"/>
            <a:ext cx="69064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But what is mechatronics: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Mechatronics have following sources to actuate any element</a:t>
            </a:r>
          </a:p>
          <a:p>
            <a:pPr marL="1200150" lvl="2" indent="-285750">
              <a:buFontTx/>
              <a:buChar char="-"/>
            </a:pPr>
            <a:r>
              <a:rPr lang="en-US" dirty="0" smtClean="0"/>
              <a:t>Hydraulic</a:t>
            </a:r>
          </a:p>
          <a:p>
            <a:pPr marL="1200150" lvl="2" indent="-285750">
              <a:buFontTx/>
              <a:buChar char="-"/>
            </a:pPr>
            <a:r>
              <a:rPr lang="en-US" dirty="0" smtClean="0"/>
              <a:t>Pneumatic</a:t>
            </a:r>
          </a:p>
          <a:p>
            <a:pPr marL="1200150" lvl="2" indent="-285750">
              <a:buFontTx/>
              <a:buChar char="-"/>
            </a:pPr>
            <a:r>
              <a:rPr lang="en-US" dirty="0" smtClean="0"/>
              <a:t>Electronic 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Included with sensor elements </a:t>
            </a:r>
          </a:p>
          <a:p>
            <a:pPr marL="1200150" lvl="2" indent="-285750">
              <a:buFontTx/>
              <a:buChar char="-"/>
            </a:pPr>
            <a:r>
              <a:rPr lang="en-US" dirty="0" smtClean="0"/>
              <a:t>within element/within system/ external system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Included with control elements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within </a:t>
            </a:r>
            <a:r>
              <a:rPr lang="en-US" dirty="0" smtClean="0"/>
              <a:t>element / within system / outside </a:t>
            </a:r>
            <a:r>
              <a:rPr lang="en-US" dirty="0"/>
              <a:t>the </a:t>
            </a:r>
            <a:r>
              <a:rPr lang="en-US" dirty="0" smtClean="0"/>
              <a:t>system (local and global)</a:t>
            </a:r>
          </a:p>
          <a:p>
            <a:pPr lvl="1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125" y="6401470"/>
            <a:ext cx="3241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Image Courtesy: www.123rf.com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62914" y="6099848"/>
            <a:ext cx="2971800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9067800" y="5105400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153400" y="4528458"/>
            <a:ext cx="18288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Mechatronic System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055130" y="5377934"/>
            <a:ext cx="78977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IoT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234714" y="6099848"/>
            <a:ext cx="1966686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6" idx="1"/>
          </p:cNvCxnSpPr>
          <p:nvPr/>
        </p:nvCxnSpPr>
        <p:spPr>
          <a:xfrm flipV="1">
            <a:off x="10744200" y="5562600"/>
            <a:ext cx="310930" cy="11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62914" y="5580321"/>
            <a:ext cx="2971800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252293" y="5562600"/>
            <a:ext cx="1491907" cy="2989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  <p:bldP spid="7" grpId="0"/>
      <p:bldP spid="8" grpId="0"/>
      <p:bldP spid="9" grpId="0"/>
      <p:bldP spid="10" grpId="0" animBg="1"/>
      <p:bldP spid="14" grpId="0" animBg="1"/>
      <p:bldP spid="16" grpId="0" animBg="1"/>
      <p:bldP spid="15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7696200" cy="764364"/>
          </a:xfrm>
        </p:spPr>
        <p:txBody>
          <a:bodyPr>
            <a:normAutofit/>
          </a:bodyPr>
          <a:lstStyle/>
          <a:p>
            <a:r>
              <a:rPr lang="en-IN" dirty="0" smtClean="0"/>
              <a:t>Cases</a:t>
            </a:r>
            <a:endParaRPr lang="en-IN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0" y="1845317"/>
            <a:ext cx="3962400" cy="342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8010" y="5167020"/>
            <a:ext cx="3251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Image link</a:t>
            </a:r>
            <a:endParaRPr lang="en-US" dirty="0"/>
          </a:p>
        </p:txBody>
      </p:sp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268" y="2050175"/>
            <a:ext cx="4033647" cy="268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98508" y="4754042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5"/>
              </a:rPr>
              <a:t>Image link</a:t>
            </a:r>
            <a:endParaRPr lang="en-US" dirty="0"/>
          </a:p>
        </p:txBody>
      </p:sp>
      <p:pic>
        <p:nvPicPr>
          <p:cNvPr id="2054" name="Picture 6" descr="hydraulic us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773" y="2050175"/>
            <a:ext cx="3682227" cy="288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426817" y="4900387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7"/>
              </a:rPr>
              <a:t>Image link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56388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Hydraulics Brake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43400" y="5520452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Earth movers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382000" y="5478964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Slow down the flight and flap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414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7696200" cy="764364"/>
          </a:xfrm>
        </p:spPr>
        <p:txBody>
          <a:bodyPr>
            <a:normAutofit/>
          </a:bodyPr>
          <a:lstStyle/>
          <a:p>
            <a:r>
              <a:rPr lang="en-IN" dirty="0" smtClean="0"/>
              <a:t>Cases</a:t>
            </a:r>
            <a:endParaRPr lang="en-IN" dirty="0"/>
          </a:p>
        </p:txBody>
      </p:sp>
      <p:pic>
        <p:nvPicPr>
          <p:cNvPr id="5" name="Picture 2" descr="Image result for hydraulic pr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0" y="2372327"/>
            <a:ext cx="4013769" cy="348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8010" y="5853658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Hydraulics press for metal forming operations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34894" y="6130657"/>
            <a:ext cx="137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Image link</a:t>
            </a:r>
            <a:endParaRPr lang="en-US" dirty="0"/>
          </a:p>
        </p:txBody>
      </p:sp>
      <p:pic>
        <p:nvPicPr>
          <p:cNvPr id="8" name="Picture 4" descr="mechanical vs hydraulic vs servo-electric press comparis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09" y="916764"/>
            <a:ext cx="7524691" cy="581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323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7696200" cy="764364"/>
          </a:xfrm>
        </p:spPr>
        <p:txBody>
          <a:bodyPr>
            <a:normAutofit/>
          </a:bodyPr>
          <a:lstStyle/>
          <a:p>
            <a:r>
              <a:rPr lang="en-IN" dirty="0" smtClean="0"/>
              <a:t>Cases</a:t>
            </a:r>
            <a:endParaRPr lang="en-IN" dirty="0"/>
          </a:p>
        </p:txBody>
      </p:sp>
      <p:pic>
        <p:nvPicPr>
          <p:cNvPr id="5" name="Picture 2" descr="https://www.famictech.com/img/pro/library/screenshots-p61/Start-Up-and-Testing-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" y="946261"/>
            <a:ext cx="318890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1" t="21099" r="50000" b="44219"/>
          <a:stretch/>
        </p:blipFill>
        <p:spPr>
          <a:xfrm>
            <a:off x="32457" y="3937192"/>
            <a:ext cx="3581189" cy="22228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457" y="6189496"/>
            <a:ext cx="3385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DC motor modeling and </a:t>
            </a:r>
            <a:r>
              <a:rPr lang="en-US" dirty="0" smtClean="0"/>
              <a:t>control in drones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071" y="1020276"/>
            <a:ext cx="4572000" cy="27301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087071" y="1443427"/>
            <a:ext cx="46892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Vehicle cruise control is only one of the many applications of DC motor speed control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352800"/>
            <a:ext cx="4572000" cy="304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19600" y="4276635"/>
            <a:ext cx="31557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Pick and place machines for PCB manufacturing are a great example of position control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14800" y="6495524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Courtesy : Quanser  (</a:t>
            </a:r>
            <a:r>
              <a:rPr lang="en-US" dirty="0" smtClean="0">
                <a:hlinkClick r:id="rId6"/>
              </a:rPr>
              <a:t>link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313" y="3381137"/>
            <a:ext cx="3500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Courtesy : </a:t>
            </a:r>
            <a:r>
              <a:rPr lang="en-US" dirty="0" err="1" smtClean="0"/>
              <a:t>Famic</a:t>
            </a:r>
            <a:r>
              <a:rPr lang="en-US" dirty="0" smtClean="0"/>
              <a:t> Tech. (</a:t>
            </a:r>
            <a:r>
              <a:rPr lang="en-US" dirty="0" smtClean="0">
                <a:hlinkClick r:id="rId7"/>
              </a:rPr>
              <a:t>link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417505" y="1020276"/>
            <a:ext cx="0" cy="2730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2457" y="3750469"/>
            <a:ext cx="3385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28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7696200" cy="764364"/>
          </a:xfrm>
        </p:spPr>
        <p:txBody>
          <a:bodyPr>
            <a:normAutofit/>
          </a:bodyPr>
          <a:lstStyle/>
          <a:p>
            <a:r>
              <a:rPr lang="en-IN" dirty="0" smtClean="0"/>
              <a:t>Cases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8959" t="12500" r="20718" b="13542"/>
          <a:stretch/>
        </p:blipFill>
        <p:spPr>
          <a:xfrm>
            <a:off x="0" y="916764"/>
            <a:ext cx="8382000" cy="577788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411497" y="1066800"/>
            <a:ext cx="332330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Factory of the Future is Now – and it’s Everywhere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Robert Rexroth (A Bosch company’s popular case study)</a:t>
            </a:r>
          </a:p>
          <a:p>
            <a:endParaRPr lang="en-US" dirty="0"/>
          </a:p>
          <a:p>
            <a:r>
              <a:rPr lang="en-US" dirty="0" smtClean="0"/>
              <a:t>Watch video for more details: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www.youtube.com/watch?v=M2q9ILQLbk8&amp;t=4s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Tech Paper PDF </a:t>
            </a:r>
            <a:r>
              <a:rPr lang="en-US" dirty="0" smtClean="0">
                <a:hlinkClick r:id="rId4"/>
              </a:rPr>
              <a:t>link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83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7696200" cy="7643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Sectors serving | Useful links | Industries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8010" y="1183397"/>
            <a:ext cx="11378190" cy="395287"/>
          </a:xfrm>
        </p:spPr>
        <p:txBody>
          <a:bodyPr>
            <a:normAutofit/>
          </a:bodyPr>
          <a:lstStyle/>
          <a:p>
            <a:r>
              <a:rPr lang="en-IN" dirty="0" smtClean="0"/>
              <a:t>Automation is everywhere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457200" y="1578684"/>
            <a:ext cx="37338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Agriculture and Forestry</a:t>
            </a:r>
          </a:p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Aviation</a:t>
            </a:r>
          </a:p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Community Infrastructure</a:t>
            </a:r>
          </a:p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Construction</a:t>
            </a:r>
          </a:p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Data Centers</a:t>
            </a:r>
          </a:p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Energy</a:t>
            </a:r>
          </a:p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Government &amp; Military</a:t>
            </a:r>
          </a:p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Healthcare</a:t>
            </a:r>
          </a:p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Oil &amp; Gas</a:t>
            </a:r>
          </a:p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Machine Building</a:t>
            </a:r>
          </a:p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Manufacturing &amp; Industrial</a:t>
            </a:r>
          </a:p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Mining, Metals &amp; Minerals</a:t>
            </a:r>
          </a:p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Pulp and Paper Manufacturing</a:t>
            </a:r>
          </a:p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Rail</a:t>
            </a:r>
          </a:p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Residential</a:t>
            </a:r>
          </a:p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Utility Industry</a:t>
            </a:r>
          </a:p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Vehicle / Transportation</a:t>
            </a:r>
            <a:endParaRPr lang="en-US" b="0" i="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637999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Courtesy Eaton (</a:t>
            </a:r>
            <a:r>
              <a:rPr lang="en-US" dirty="0" smtClean="0">
                <a:hlinkClick r:id="rId3"/>
              </a:rPr>
              <a:t>link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29248" y="1566395"/>
            <a:ext cx="7410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https://www.boschrexroth.com/en/us/trends-and-topics/case-studies-tech-papers-and-viewpoints/case-studies/index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629248" y="2159811"/>
            <a:ext cx="74166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https://www.boschrexroth.com/en/us/trends-and-topics/case-studies-tech-papers-and-viewpoints/technical-papers/index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29248" y="2753229"/>
            <a:ext cx="75141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https://www.boschrexroth.com/en/us/trends-and-topics/case-studies-tech-papers-and-viewpoints/case-studies-archives/index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29248" y="3346643"/>
            <a:ext cx="74166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https://www.eaton.com/Eaton/OurCompany/SuccessStories/index.htm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29248" y="3702580"/>
            <a:ext cx="75141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https://www.rockwellautomation.com/global/news/case-studies/overview.page?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191000" y="1371600"/>
            <a:ext cx="0" cy="5008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85187" y="1200578"/>
            <a:ext cx="2609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C1573"/>
                </a:solidFill>
                <a:latin typeface="Helvetica" panose="020B0604020202030204" pitchFamily="34" charset="0"/>
              </a:rPr>
              <a:t>Useful links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4191000" y="4348911"/>
            <a:ext cx="8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276871" y="4370915"/>
            <a:ext cx="2609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1C1573"/>
                </a:solidFill>
                <a:latin typeface="Helvetica" panose="020B0604020202030204" pitchFamily="34" charset="0"/>
              </a:rPr>
              <a:t>Popular Industries</a:t>
            </a:r>
            <a:endParaRPr lang="en-US" sz="2000" b="1" dirty="0">
              <a:solidFill>
                <a:srgbClr val="1C1573"/>
              </a:solidFill>
              <a:latin typeface="Helvetica" panose="020B0604020202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96312" y="6381587"/>
            <a:ext cx="7915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Popular industries published in controlglobal.com based on the business during the year 2017-18. Intention is to give insight about the implication of automation in industries, author is not responsible for any wrong information. </a:t>
            </a:r>
            <a:r>
              <a:rPr lang="en-US" sz="1200" dirty="0" smtClean="0">
                <a:hlinkClick r:id="rId8"/>
              </a:rPr>
              <a:t>link</a:t>
            </a:r>
            <a:endParaRPr lang="en-US" sz="12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89450" y="4540148"/>
            <a:ext cx="1438275" cy="3810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4276870" y="4501852"/>
            <a:ext cx="7668061" cy="1931767"/>
            <a:chOff x="4276870" y="4501852"/>
            <a:chExt cx="7668061" cy="1931767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36982" y="4875139"/>
              <a:ext cx="1438275" cy="70485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34370" y="4501852"/>
              <a:ext cx="1428750" cy="390525"/>
            </a:xfrm>
            <a:prstGeom prst="rect">
              <a:avLst/>
            </a:prstGeom>
          </p:spPr>
        </p:pic>
        <p:pic>
          <p:nvPicPr>
            <p:cNvPr id="8202" name="Picture 10" descr="https://industry.plantautomation-technology.com/articles/1515739513-top-industrial-automation.jp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00"/>
            <a:stretch/>
          </p:blipFill>
          <p:spPr bwMode="auto">
            <a:xfrm>
              <a:off x="4276870" y="4719119"/>
              <a:ext cx="2857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707594" y="5472654"/>
              <a:ext cx="893055" cy="89305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1555" y="5517773"/>
              <a:ext cx="1438275" cy="24765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924403" y="5351192"/>
              <a:ext cx="1438275" cy="2667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506656" y="4900233"/>
              <a:ext cx="1438275" cy="542925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906532" y="4981847"/>
              <a:ext cx="1438275" cy="17145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18"/>
            <a:srcRect t="28607"/>
            <a:stretch/>
          </p:blipFill>
          <p:spPr>
            <a:xfrm>
              <a:off x="9051175" y="5679112"/>
              <a:ext cx="1438275" cy="625611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890403" y="4537001"/>
              <a:ext cx="1438275" cy="295275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20"/>
            <a:srcRect t="18938" b="13592"/>
            <a:stretch/>
          </p:blipFill>
          <p:spPr>
            <a:xfrm>
              <a:off x="7227369" y="5839516"/>
              <a:ext cx="1438275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9113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70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7696200" cy="764364"/>
          </a:xfrm>
        </p:spPr>
        <p:txBody>
          <a:bodyPr>
            <a:normAutofit/>
          </a:bodyPr>
          <a:lstStyle/>
          <a:p>
            <a:r>
              <a:rPr lang="en-IN" dirty="0" smtClean="0"/>
              <a:t>Summary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7337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en-IN" altLang="en-US" dirty="0" smtClean="0">
                <a:sym typeface="Wingdings" panose="05000000000000000000" pitchFamily="2" charset="2"/>
              </a:rPr>
              <a:t>Lab introduction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en-IN" altLang="en-US" dirty="0" smtClean="0">
                <a:sym typeface="Wingdings" panose="05000000000000000000" pitchFamily="2" charset="2"/>
              </a:rPr>
              <a:t>Tool used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en-IN" altLang="en-US" dirty="0" smtClean="0">
                <a:sym typeface="Wingdings" panose="05000000000000000000" pitchFamily="2" charset="2"/>
              </a:rPr>
              <a:t>Grades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en-IN" altLang="en-US" dirty="0" smtClean="0">
                <a:sym typeface="Wingdings" panose="05000000000000000000" pitchFamily="2" charset="2"/>
              </a:rPr>
              <a:t>Timelines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en-IN" altLang="en-US" dirty="0" smtClean="0">
                <a:sym typeface="Wingdings" panose="05000000000000000000" pitchFamily="2" charset="2"/>
              </a:rPr>
              <a:t>Software Introduction</a:t>
            </a:r>
            <a:endParaRPr lang="en-IN" altLang="en-US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en-IN" altLang="en-US" dirty="0" smtClean="0">
                <a:sym typeface="Wingdings" panose="05000000000000000000" pitchFamily="2" charset="2"/>
              </a:rPr>
              <a:t>Tutorial Problems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en-IN" altLang="en-US" dirty="0" smtClean="0">
                <a:sym typeface="Wingdings" panose="05000000000000000000" pitchFamily="2" charset="2"/>
              </a:rPr>
              <a:t>Q&amp;A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What are all the elements we are going to cover today.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684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7696200" cy="764364"/>
          </a:xfrm>
        </p:spPr>
        <p:txBody>
          <a:bodyPr>
            <a:normAutofit/>
          </a:bodyPr>
          <a:lstStyle/>
          <a:p>
            <a:r>
              <a:rPr lang="en-IN" dirty="0" smtClean="0"/>
              <a:t>Lab Introduction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en-IN" altLang="en-US" dirty="0" smtClean="0">
                <a:sym typeface="Wingdings" panose="05000000000000000000" pitchFamily="2" charset="2"/>
              </a:rPr>
              <a:t>Types of Lab – Virtual Lab and Remote Lab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en-IN" altLang="en-US" dirty="0" smtClean="0">
                <a:sym typeface="Wingdings" panose="05000000000000000000" pitchFamily="2" charset="2"/>
                <a:hlinkClick r:id="rId2" action="ppaction://hlinkfile"/>
              </a:rPr>
              <a:t>Software Available</a:t>
            </a:r>
            <a:endParaRPr lang="en-IN" altLang="en-US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en-IN" altLang="en-US" dirty="0" smtClean="0">
                <a:sym typeface="Wingdings" panose="05000000000000000000" pitchFamily="2" charset="2"/>
                <a:hlinkClick r:id="rId3" action="ppaction://hlinkfile"/>
              </a:rPr>
              <a:t>Remote Lab Equipment Available</a:t>
            </a:r>
            <a:endParaRPr lang="en-IN" altLang="en-US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en-IN" altLang="en-US" dirty="0" smtClean="0">
                <a:sym typeface="Wingdings" panose="05000000000000000000" pitchFamily="2" charset="2"/>
              </a:rPr>
              <a:t>Lab access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en-IN" altLang="en-US" dirty="0" smtClean="0">
                <a:sym typeface="Wingdings" panose="05000000000000000000" pitchFamily="2" charset="2"/>
              </a:rPr>
              <a:t>Slot booking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en-IN" altLang="en-US" dirty="0" smtClean="0">
                <a:sym typeface="Wingdings" panose="05000000000000000000" pitchFamily="2" charset="2"/>
              </a:rPr>
              <a:t>Login to server</a:t>
            </a:r>
            <a:r>
              <a:rPr lang="en-IN" altLang="en-US" dirty="0">
                <a:sym typeface="Wingdings" panose="05000000000000000000" pitchFamily="2" charset="2"/>
              </a:rPr>
              <a:t> </a:t>
            </a:r>
            <a:r>
              <a:rPr lang="en-IN" altLang="en-US" dirty="0" smtClean="0">
                <a:sym typeface="Wingdings" panose="05000000000000000000" pitchFamily="2" charset="2"/>
              </a:rPr>
              <a:t>using Google Chrome / remote lab equipment using RDP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en-IN" altLang="en-US" dirty="0" smtClean="0">
                <a:sym typeface="Wingdings" panose="05000000000000000000" pitchFamily="2" charset="2"/>
              </a:rPr>
              <a:t>Virtual Lab -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wilp-bits.platifi.com</a:t>
            </a:r>
            <a:endParaRPr lang="en-US" dirty="0" smtClean="0"/>
          </a:p>
          <a:p>
            <a:pPr lvl="1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en-US" altLang="en-US" dirty="0" smtClean="0">
                <a:sym typeface="Wingdings" panose="05000000000000000000" pitchFamily="2" charset="2"/>
              </a:rPr>
              <a:t>Remote Lab - </a:t>
            </a:r>
            <a:r>
              <a:rPr lang="en-US" dirty="0">
                <a:hlinkClick r:id="rId5"/>
              </a:rPr>
              <a:t>http://bitsmech.remotelabs.platifi.com</a:t>
            </a:r>
            <a:endParaRPr lang="en-IN" altLang="en-US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en-IN" altLang="en-US" dirty="0" smtClean="0">
                <a:sym typeface="Wingdings" panose="05000000000000000000" pitchFamily="2" charset="2"/>
              </a:rPr>
              <a:t>Lab quizzes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en-IN" altLang="en-US" dirty="0" smtClean="0">
                <a:sym typeface="Wingdings" panose="05000000000000000000" pitchFamily="2" charset="2"/>
              </a:rPr>
              <a:t>Lab exam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en-IN" altLang="en-US" dirty="0" smtClean="0">
                <a:sym typeface="Wingdings" panose="05000000000000000000" pitchFamily="2" charset="2"/>
              </a:rPr>
              <a:t>Grade : </a:t>
            </a:r>
            <a:r>
              <a:rPr lang="en-IN" altLang="en-US" dirty="0" smtClean="0">
                <a:sym typeface="Wingdings" panose="05000000000000000000" pitchFamily="2" charset="2"/>
              </a:rPr>
              <a:t>22.5</a:t>
            </a:r>
            <a:r>
              <a:rPr lang="en-IN" altLang="en-US" dirty="0" smtClean="0">
                <a:sym typeface="Wingdings" panose="05000000000000000000" pitchFamily="2" charset="2"/>
              </a:rPr>
              <a:t>% 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en-IN" altLang="en-US" dirty="0" smtClean="0">
                <a:sym typeface="Wingdings" panose="05000000000000000000" pitchFamily="2" charset="2"/>
              </a:rPr>
              <a:t>(10% (6% for Lab exam and 4% for lab quiz ) for Virtual Lab and </a:t>
            </a:r>
            <a:r>
              <a:rPr lang="en-IN" altLang="en-US" dirty="0" smtClean="0">
                <a:sym typeface="Wingdings" panose="05000000000000000000" pitchFamily="2" charset="2"/>
              </a:rPr>
              <a:t>12.5% </a:t>
            </a:r>
            <a:r>
              <a:rPr lang="en-IN" altLang="en-US" dirty="0" smtClean="0">
                <a:sym typeface="Wingdings" panose="05000000000000000000" pitchFamily="2" charset="2"/>
              </a:rPr>
              <a:t>for Remote Lab)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endParaRPr lang="en-IN" alt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Typical lab component introduction in WILP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634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7696200" cy="764364"/>
          </a:xfrm>
        </p:spPr>
        <p:txBody>
          <a:bodyPr>
            <a:normAutofit/>
          </a:bodyPr>
          <a:lstStyle/>
          <a:p>
            <a:r>
              <a:rPr lang="en-IN" dirty="0" smtClean="0"/>
              <a:t>Time Line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78596" y="1150700"/>
            <a:ext cx="7339008" cy="1477328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02/2/2020- Lab Session 1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09/2/2020- Lab Session 2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16/2/2020- Lab Session 3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23/2/2020- Lab Session </a:t>
            </a: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4</a:t>
            </a:r>
          </a:p>
          <a:p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05/4/2020- Review Lab Session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3494" y="2895600"/>
            <a:ext cx="11963400" cy="2031325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Virtual Lab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Starts                            : </a:t>
            </a: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04.02</a:t>
            </a: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.2020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  - </a:t>
            </a: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04.03.2020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                        Phase I duration      30 days Practice</a:t>
            </a:r>
          </a:p>
          <a:p>
            <a:r>
              <a:rPr lang="en-US" b="1" i="1" dirty="0">
                <a:solidFill>
                  <a:srgbClr val="222222"/>
                </a:solidFill>
                <a:latin typeface="Arial" panose="020B0604020202020204" pitchFamily="34" charset="0"/>
              </a:rPr>
              <a:t>Mid </a:t>
            </a:r>
            <a:r>
              <a:rPr lang="en-US" b="1" i="1" dirty="0" err="1">
                <a:solidFill>
                  <a:srgbClr val="222222"/>
                </a:solidFill>
                <a:latin typeface="Arial" panose="020B0604020202020204" pitchFamily="34" charset="0"/>
              </a:rPr>
              <a:t>Sem</a:t>
            </a:r>
            <a:r>
              <a:rPr lang="en-US" b="1" i="1" dirty="0">
                <a:solidFill>
                  <a:srgbClr val="222222"/>
                </a:solidFill>
                <a:latin typeface="Arial" panose="020B0604020202020204" pitchFamily="34" charset="0"/>
              </a:rPr>
              <a:t> Break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Virtual Lab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reopens                        : </a:t>
            </a: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23.03.2020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    - </a:t>
            </a: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04.04.2020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                      Phase II duration      16 days Practice</a:t>
            </a:r>
          </a:p>
          <a:p>
            <a:endParaRPr lang="en-US" b="1" dirty="0" smtClean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r>
              <a:rPr lang="en-US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Proctored </a:t>
            </a:r>
            <a:r>
              <a:rPr lang="en-US" b="1" dirty="0">
                <a:solidFill>
                  <a:srgbClr val="0000FF"/>
                </a:solidFill>
                <a:latin typeface="Arial" panose="020B0604020202020204" pitchFamily="34" charset="0"/>
              </a:rPr>
              <a:t>LAB </a:t>
            </a:r>
            <a:r>
              <a:rPr lang="en-US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Exams (Virtual Lab)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/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Regular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                                   06/4/2020- 12/4/2020                                7 days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Makeup                                  </a:t>
            </a: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13/4/2020- 19/4/2020                                 7 </a:t>
            </a: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Days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494" y="5337710"/>
            <a:ext cx="11963400" cy="646331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Remote Lab         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                        </a:t>
            </a: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: </a:t>
            </a: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09.02.2020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  - </a:t>
            </a: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06.04.2020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                        </a:t>
            </a: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Duration 	          	55 days practice</a:t>
            </a:r>
          </a:p>
          <a:p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There is no proctored exams for Remote Labs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3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7696200" cy="764364"/>
          </a:xfrm>
        </p:spPr>
        <p:txBody>
          <a:bodyPr>
            <a:normAutofit/>
          </a:bodyPr>
          <a:lstStyle/>
          <a:p>
            <a:r>
              <a:rPr lang="en-IN" dirty="0" smtClean="0"/>
              <a:t>Tool Used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en-US" altLang="en-US" dirty="0" smtClean="0">
                <a:sym typeface="Wingdings" panose="05000000000000000000" pitchFamily="2" charset="2"/>
              </a:rPr>
              <a:t>Virtual Lab – </a:t>
            </a:r>
            <a:endParaRPr lang="en-IN" altLang="en-US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  <a:buNone/>
            </a:pPr>
            <a:r>
              <a:rPr lang="en-IN" altLang="en-US" dirty="0" smtClean="0">
                <a:sym typeface="Wingdings" panose="05000000000000000000" pitchFamily="2" charset="2"/>
              </a:rPr>
              <a:t> </a:t>
            </a: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en-IN" altLang="en-US" dirty="0" smtClean="0">
                <a:sym typeface="Wingdings" panose="05000000000000000000" pitchFamily="2" charset="2"/>
              </a:rPr>
              <a:t>Remote Lab – NI Elvis III with Mechatronics Actuators Board and Controls Board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Typical Virtual Lab and Remote Lab tools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601" y="1515975"/>
            <a:ext cx="3833615" cy="810805"/>
          </a:xfrm>
          <a:prstGeom prst="rect">
            <a:avLst/>
          </a:prstGeom>
        </p:spPr>
      </p:pic>
      <p:pic>
        <p:nvPicPr>
          <p:cNvPr id="1030" name="Picture 6" descr="Image result for quanser controls boar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6" b="18047"/>
          <a:stretch/>
        </p:blipFill>
        <p:spPr bwMode="auto">
          <a:xfrm>
            <a:off x="147798" y="2948304"/>
            <a:ext cx="6253002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quanser actuators boar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5" r="6692"/>
          <a:stretch/>
        </p:blipFill>
        <p:spPr bwMode="auto">
          <a:xfrm>
            <a:off x="6400800" y="2948304"/>
            <a:ext cx="48768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7798" y="6248400"/>
            <a:ext cx="130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NI Elvis III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0"/>
          </p:cNvCxnSpPr>
          <p:nvPr/>
        </p:nvCxnSpPr>
        <p:spPr>
          <a:xfrm flipV="1">
            <a:off x="797799" y="5943600"/>
            <a:ext cx="954801" cy="30480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046704" y="6310313"/>
            <a:ext cx="40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Quanser Controls add-on Board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4" idx="0"/>
          </p:cNvCxnSpPr>
          <p:nvPr/>
        </p:nvCxnSpPr>
        <p:spPr>
          <a:xfrm flipH="1" flipV="1">
            <a:off x="2667000" y="5486400"/>
            <a:ext cx="1425622" cy="82391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229395" y="5883540"/>
            <a:ext cx="40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Quanser Actuators add-on Board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flipH="1" flipV="1">
            <a:off x="8849691" y="5059627"/>
            <a:ext cx="1425622" cy="82391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0401" y="3028584"/>
            <a:ext cx="203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Inverted Pendulum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21" idx="2"/>
          </p:cNvCxnSpPr>
          <p:nvPr/>
        </p:nvCxnSpPr>
        <p:spPr>
          <a:xfrm>
            <a:off x="1648701" y="3397916"/>
            <a:ext cx="753900" cy="58704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890620" y="6214070"/>
            <a:ext cx="203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Disc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357169" y="6014569"/>
            <a:ext cx="763667" cy="233831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7124" y="3674272"/>
            <a:ext cx="1333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Add-on ON button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27" idx="2"/>
          </p:cNvCxnSpPr>
          <p:nvPr/>
        </p:nvCxnSpPr>
        <p:spPr>
          <a:xfrm>
            <a:off x="703889" y="4320603"/>
            <a:ext cx="425463" cy="21508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8904" y="5006117"/>
            <a:ext cx="1333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Add-on Indicator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927849" y="5512186"/>
            <a:ext cx="1097802" cy="6208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395167" y="3069432"/>
            <a:ext cx="1333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Add-on ON button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35" idx="2"/>
          </p:cNvCxnSpPr>
          <p:nvPr/>
        </p:nvCxnSpPr>
        <p:spPr>
          <a:xfrm>
            <a:off x="6061932" y="3715763"/>
            <a:ext cx="580170" cy="558381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115431" y="5262132"/>
            <a:ext cx="1333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Add-on Indicator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7021096" y="5319742"/>
            <a:ext cx="513549" cy="18923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60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5951"/>
            <a:ext cx="9321800" cy="764364"/>
          </a:xfrm>
        </p:spPr>
        <p:txBody>
          <a:bodyPr/>
          <a:lstStyle/>
          <a:p>
            <a:r>
              <a:rPr lang="en-US" dirty="0" smtClean="0"/>
              <a:t>Quanser Actuators Board</a:t>
            </a:r>
            <a:endParaRPr lang="en-US" dirty="0"/>
          </a:p>
        </p:txBody>
      </p:sp>
      <p:pic>
        <p:nvPicPr>
          <p:cNvPr id="2050" name="Picture 2" descr="Image result for quanser actuators boar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0" t="10457" r="15199" b="10604"/>
          <a:stretch/>
        </p:blipFill>
        <p:spPr bwMode="auto">
          <a:xfrm>
            <a:off x="2514600" y="1022228"/>
            <a:ext cx="7484247" cy="580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quanser controls boar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9970" r="17809" b="13089"/>
          <a:stretch/>
        </p:blipFill>
        <p:spPr bwMode="auto">
          <a:xfrm>
            <a:off x="2654753" y="1024686"/>
            <a:ext cx="7361300" cy="568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5951"/>
            <a:ext cx="9321800" cy="764364"/>
          </a:xfrm>
        </p:spPr>
        <p:txBody>
          <a:bodyPr/>
          <a:lstStyle/>
          <a:p>
            <a:r>
              <a:rPr lang="en-US" dirty="0" smtClean="0"/>
              <a:t>Quanser Controls Board</a:t>
            </a:r>
            <a:endParaRPr lang="en-US" dirty="0"/>
          </a:p>
        </p:txBody>
      </p:sp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1" r="53693"/>
          <a:stretch/>
        </p:blipFill>
        <p:spPr bwMode="auto">
          <a:xfrm>
            <a:off x="762000" y="2209800"/>
            <a:ext cx="15240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122595"/>
            <a:ext cx="203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Inverted Pendulum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</p:cNvCxnSpPr>
          <p:nvPr/>
        </p:nvCxnSpPr>
        <p:spPr>
          <a:xfrm>
            <a:off x="2036599" y="6307261"/>
            <a:ext cx="859001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18299" y="1561363"/>
            <a:ext cx="810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Disc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1423550" y="1930695"/>
            <a:ext cx="24250" cy="583905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47799" y="5092785"/>
            <a:ext cx="1078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Encoder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21" idx="3"/>
          </p:cNvCxnSpPr>
          <p:nvPr/>
        </p:nvCxnSpPr>
        <p:spPr>
          <a:xfrm flipV="1">
            <a:off x="2525800" y="4572003"/>
            <a:ext cx="3646400" cy="70544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49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automation stud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400090"/>
            <a:ext cx="7649780" cy="430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Studio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7549" y="1640597"/>
            <a:ext cx="10160000" cy="48364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Circuit Design and Simulation Software</a:t>
            </a:r>
          </a:p>
          <a:p>
            <a:r>
              <a:rPr lang="en-US" dirty="0"/>
              <a:t>for Multiple Technologies:</a:t>
            </a:r>
          </a:p>
          <a:p>
            <a:r>
              <a:rPr lang="en-US" dirty="0" smtClean="0"/>
              <a:t>Hydraulics</a:t>
            </a:r>
            <a:endParaRPr lang="en-US" dirty="0"/>
          </a:p>
          <a:p>
            <a:r>
              <a:rPr lang="en-US" dirty="0" smtClean="0"/>
              <a:t>Electro-Hydraulics </a:t>
            </a:r>
            <a:r>
              <a:rPr lang="en-US" dirty="0"/>
              <a:t>and proportional</a:t>
            </a:r>
          </a:p>
          <a:p>
            <a:r>
              <a:rPr lang="en-US" dirty="0" smtClean="0"/>
              <a:t>Pneumatics</a:t>
            </a:r>
            <a:endParaRPr lang="en-US" dirty="0"/>
          </a:p>
          <a:p>
            <a:r>
              <a:rPr lang="en-US" dirty="0" smtClean="0"/>
              <a:t>Electro-Pneumatics</a:t>
            </a:r>
            <a:endParaRPr lang="en-US" dirty="0"/>
          </a:p>
          <a:p>
            <a:r>
              <a:rPr lang="en-US" dirty="0" smtClean="0"/>
              <a:t>Electrical </a:t>
            </a:r>
            <a:r>
              <a:rPr lang="en-US" dirty="0"/>
              <a:t>Controls</a:t>
            </a:r>
          </a:p>
          <a:p>
            <a:r>
              <a:rPr lang="en-US" dirty="0" smtClean="0"/>
              <a:t>Electro technical </a:t>
            </a:r>
            <a:r>
              <a:rPr lang="en-US" dirty="0"/>
              <a:t>(AC/DC circuits &amp; Motor Control)</a:t>
            </a:r>
          </a:p>
          <a:p>
            <a:r>
              <a:rPr lang="en-US" dirty="0" smtClean="0"/>
              <a:t>PLC </a:t>
            </a:r>
            <a:r>
              <a:rPr lang="en-US" dirty="0"/>
              <a:t>Ladder Logic, (Allen Bradley TM Siemens TM &amp; IEC 1131)</a:t>
            </a:r>
          </a:p>
          <a:p>
            <a:r>
              <a:rPr lang="en-US" dirty="0" smtClean="0"/>
              <a:t>Control </a:t>
            </a:r>
            <a:r>
              <a:rPr lang="en-US" dirty="0"/>
              <a:t>Panels &amp; 2D-3D HMI</a:t>
            </a:r>
          </a:p>
          <a:p>
            <a:r>
              <a:rPr lang="en-US" dirty="0" smtClean="0"/>
              <a:t>Mechanical </a:t>
            </a:r>
            <a:r>
              <a:rPr lang="en-US" dirty="0"/>
              <a:t>Links</a:t>
            </a:r>
          </a:p>
          <a:p>
            <a:r>
              <a:rPr lang="en-US" dirty="0" smtClean="0"/>
              <a:t>Manufacturers</a:t>
            </a:r>
            <a:r>
              <a:rPr lang="en-US" dirty="0"/>
              <a:t>' Catalogues</a:t>
            </a:r>
          </a:p>
          <a:p>
            <a:r>
              <a:rPr lang="en-US" dirty="0" smtClean="0"/>
              <a:t>Sequential </a:t>
            </a:r>
            <a:r>
              <a:rPr lang="en-US" dirty="0"/>
              <a:t>Function Chart (SFC/GRAFCET)</a:t>
            </a:r>
          </a:p>
          <a:p>
            <a:r>
              <a:rPr lang="en-US" dirty="0" smtClean="0"/>
              <a:t>Digital </a:t>
            </a:r>
            <a:r>
              <a:rPr lang="en-US" dirty="0"/>
              <a:t>Electronics</a:t>
            </a:r>
          </a:p>
          <a:p>
            <a:r>
              <a:rPr lang="en-US" dirty="0" smtClean="0"/>
              <a:t>Electro technical </a:t>
            </a:r>
            <a:r>
              <a:rPr lang="en-US" dirty="0"/>
              <a:t>One-line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Typical simulations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64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7787" y="1320220"/>
            <a:ext cx="10160000" cy="5217403"/>
          </a:xfrm>
        </p:spPr>
        <p:txBody>
          <a:bodyPr>
            <a:normAutofit/>
          </a:bodyPr>
          <a:lstStyle/>
          <a:p>
            <a:r>
              <a:rPr lang="en-US" dirty="0"/>
              <a:t>Tutorial 1 Hydraulic Circuits</a:t>
            </a:r>
          </a:p>
          <a:p>
            <a:pPr lvl="1"/>
            <a:r>
              <a:rPr lang="en-US" dirty="0"/>
              <a:t>1A - Basic hydraulic circuit (one cylinder)</a:t>
            </a:r>
          </a:p>
          <a:p>
            <a:pPr lvl="1"/>
            <a:r>
              <a:rPr lang="en-US" dirty="0"/>
              <a:t>1B – Basic hydraulic circuit (two cylinders)</a:t>
            </a:r>
          </a:p>
          <a:p>
            <a:pPr lvl="1"/>
            <a:r>
              <a:rPr lang="en-US" dirty="0"/>
              <a:t>1C - Basic electro-hydraulic circuit</a:t>
            </a:r>
          </a:p>
          <a:p>
            <a:pPr lvl="1"/>
            <a:r>
              <a:rPr lang="en-US" dirty="0"/>
              <a:t>1D - Hydraulic circuit with proportional valves</a:t>
            </a:r>
          </a:p>
          <a:p>
            <a:r>
              <a:rPr lang="en-US" dirty="0" smtClean="0"/>
              <a:t>Tutorial 2 Pneumatic Circuits</a:t>
            </a:r>
          </a:p>
          <a:p>
            <a:pPr lvl="1"/>
            <a:r>
              <a:rPr lang="en-US" dirty="0" smtClean="0"/>
              <a:t>2A - Basic pneumatic circuit</a:t>
            </a:r>
          </a:p>
          <a:p>
            <a:pPr lvl="1"/>
            <a:r>
              <a:rPr lang="en-US" dirty="0" smtClean="0"/>
              <a:t>2B - Basic electro-pneumatic circuit</a:t>
            </a:r>
          </a:p>
          <a:p>
            <a:pPr lvl="1"/>
            <a:r>
              <a:rPr lang="en-US" dirty="0" smtClean="0"/>
              <a:t>2C – Pneumatic circuit with proportional valves</a:t>
            </a:r>
          </a:p>
          <a:p>
            <a:r>
              <a:rPr lang="en-US" dirty="0"/>
              <a:t>Tutorial 3 Sequencing</a:t>
            </a:r>
          </a:p>
          <a:p>
            <a:pPr lvl="1"/>
            <a:r>
              <a:rPr lang="en-US" dirty="0"/>
              <a:t>3A - Cylinder sequencing with electrical sensors (two cylinders A+B+B-A-)</a:t>
            </a:r>
          </a:p>
          <a:p>
            <a:r>
              <a:rPr lang="en-US" dirty="0" smtClean="0"/>
              <a:t>Tutorial 4 PLC</a:t>
            </a:r>
          </a:p>
          <a:p>
            <a:pPr lvl="1"/>
            <a:r>
              <a:rPr lang="en-US" dirty="0" smtClean="0"/>
              <a:t>4A - Basic PLC circuits</a:t>
            </a:r>
          </a:p>
          <a:p>
            <a:pPr lvl="1"/>
            <a:r>
              <a:rPr lang="en-US" dirty="0" smtClean="0"/>
              <a:t>4B - Cylinder sequencing with PLC control </a:t>
            </a:r>
            <a:r>
              <a:rPr lang="en-US" dirty="0"/>
              <a:t>(two cylinders A+B+A-B-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0" y="924933"/>
            <a:ext cx="10179051" cy="395287"/>
          </a:xfrm>
        </p:spPr>
        <p:txBody>
          <a:bodyPr/>
          <a:lstStyle/>
          <a:p>
            <a:r>
              <a:rPr lang="en-US" dirty="0" smtClean="0"/>
              <a:t>Practice problems for 4 hours of practice in Virtual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2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3986</TotalTime>
  <Words>893</Words>
  <Application>Microsoft Office PowerPoint</Application>
  <PresentationFormat>Widescreen</PresentationFormat>
  <Paragraphs>183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Helvetica</vt:lpstr>
      <vt:lpstr>Helvetica Light</vt:lpstr>
      <vt:lpstr>Times New Roman</vt:lpstr>
      <vt:lpstr>Wingdings</vt:lpstr>
      <vt:lpstr>Office Theme</vt:lpstr>
      <vt:lpstr>Mechatronics Simulation Lab </vt:lpstr>
      <vt:lpstr>Summary</vt:lpstr>
      <vt:lpstr>Lab Introduction</vt:lpstr>
      <vt:lpstr>Time Line</vt:lpstr>
      <vt:lpstr>Tool Used</vt:lpstr>
      <vt:lpstr>Quanser Actuators Board</vt:lpstr>
      <vt:lpstr>Quanser Controls Board</vt:lpstr>
      <vt:lpstr>Automation Studio</vt:lpstr>
      <vt:lpstr>Tutorial Problems</vt:lpstr>
      <vt:lpstr>Important Steps in Virtual Lab</vt:lpstr>
      <vt:lpstr>Mechatronics Literal Introduction</vt:lpstr>
      <vt:lpstr>Cases</vt:lpstr>
      <vt:lpstr>Cases</vt:lpstr>
      <vt:lpstr>Cases</vt:lpstr>
      <vt:lpstr>Cases</vt:lpstr>
      <vt:lpstr>Sectors serving | Useful links | Industries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arun karthik</cp:lastModifiedBy>
  <cp:revision>376</cp:revision>
  <dcterms:created xsi:type="dcterms:W3CDTF">2018-10-16T06:13:57Z</dcterms:created>
  <dcterms:modified xsi:type="dcterms:W3CDTF">2020-02-02T03:02:46Z</dcterms:modified>
</cp:coreProperties>
</file>